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Montserrat Ultra-Bold" charset="1" panose="00000900000000000000"/>
      <p:regular r:id="rId57"/>
    </p:embeddedFont>
    <p:embeddedFont>
      <p:font typeface="Montserrat Bold" charset="1" panose="00000800000000000000"/>
      <p:regular r:id="rId58"/>
    </p:embeddedFont>
    <p:embeddedFont>
      <p:font typeface="Montserrat" charset="1" panose="000005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Relationship Id="rId5" Target="../media/VAGYN0CUZJE.mp4" Type="http://schemas.openxmlformats.org/officeDocument/2006/relationships/video"/><Relationship Id="rId6" Target="../media/VAGYN0CUZJE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966" y="152400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5"/>
                </a:lnTo>
                <a:lnTo>
                  <a:pt x="0" y="103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25024"/>
            <a:ext cx="20719662" cy="1165481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415069" y="-991066"/>
            <a:ext cx="25130940" cy="14136128"/>
          </a:xfrm>
          <a:custGeom>
            <a:avLst/>
            <a:gdLst/>
            <a:ahLst/>
            <a:cxnLst/>
            <a:rect r="r" b="b" t="t" l="l"/>
            <a:pathLst>
              <a:path h="14136128" w="25130940">
                <a:moveTo>
                  <a:pt x="0" y="0"/>
                </a:moveTo>
                <a:lnTo>
                  <a:pt x="25130940" y="0"/>
                </a:lnTo>
                <a:lnTo>
                  <a:pt x="25130940" y="14136128"/>
                </a:lnTo>
                <a:lnTo>
                  <a:pt x="0" y="1413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3508" y="1029980"/>
            <a:ext cx="16727314" cy="1004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0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6196"/>
              </a:lnSpc>
            </a:pPr>
            <a:r>
              <a:rPr lang="en-US" b="true" sz="5207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6196"/>
              </a:lnSpc>
            </a:pP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variable is just a name we give to a value we want to store.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variables don’t require an explicit declaration. Their type is inferred from the value assigned to them which is called dynamic typing.</a:t>
            </a:r>
          </a:p>
          <a:p>
            <a:pPr algn="l" marL="1124231" indent="-562116" lvl="1">
              <a:lnSpc>
                <a:spcPts val="6196"/>
              </a:lnSpc>
              <a:buFont typeface="Arial"/>
              <a:buChar char="•"/>
            </a:pPr>
            <a:r>
              <a:rPr lang="en-US" sz="5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Variables can hold different data types, such as numbers, text, lists, and more.</a:t>
            </a:r>
          </a:p>
          <a:p>
            <a:pPr algn="l">
              <a:lnSpc>
                <a:spcPts val="6196"/>
              </a:lnSpc>
            </a:pPr>
          </a:p>
          <a:p>
            <a:pPr algn="l">
              <a:lnSpc>
                <a:spcPts val="619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662732" y="-1163417"/>
            <a:ext cx="26334170" cy="14812943"/>
          </a:xfrm>
          <a:custGeom>
            <a:avLst/>
            <a:gdLst/>
            <a:ahLst/>
            <a:cxnLst/>
            <a:rect r="r" b="b" t="t" l="l"/>
            <a:pathLst>
              <a:path h="14812943" w="26334170">
                <a:moveTo>
                  <a:pt x="0" y="0"/>
                </a:moveTo>
                <a:lnTo>
                  <a:pt x="26334170" y="0"/>
                </a:lnTo>
                <a:lnTo>
                  <a:pt x="26334170" y="14812943"/>
                </a:lnTo>
                <a:lnTo>
                  <a:pt x="0" y="1481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521" y="1039505"/>
            <a:ext cx="17326049" cy="881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439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4"/>
              </a:lnSpc>
            </a:pPr>
            <a:r>
              <a:rPr lang="en-US" b="true" sz="4525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Declaring Variables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Python, declaring a variable is as simple as assigning it a value using the = operator. No need to specify its type like in C++. Python is smart enough to figure it out!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 code : 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 = 10</a:t>
            </a:r>
          </a:p>
          <a:p>
            <a:pPr algn="l">
              <a:lnSpc>
                <a:spcPts val="5384"/>
              </a:lnSpc>
            </a:pPr>
            <a:r>
              <a:rPr lang="en-US" sz="4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print(x)  # Output: 10</a:t>
            </a:r>
          </a:p>
          <a:p>
            <a:pPr algn="l">
              <a:lnSpc>
                <a:spcPts val="5384"/>
              </a:lnSpc>
            </a:pPr>
          </a:p>
          <a:p>
            <a:pPr algn="l">
              <a:lnSpc>
                <a:spcPts val="538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7519959" y="-708724"/>
            <a:ext cx="27609658" cy="15530404"/>
          </a:xfrm>
          <a:custGeom>
            <a:avLst/>
            <a:gdLst/>
            <a:ahLst/>
            <a:cxnLst/>
            <a:rect r="r" b="b" t="t" l="l"/>
            <a:pathLst>
              <a:path h="15530404" w="27609658">
                <a:moveTo>
                  <a:pt x="0" y="0"/>
                </a:moveTo>
                <a:lnTo>
                  <a:pt x="27609658" y="0"/>
                </a:lnTo>
                <a:lnTo>
                  <a:pt x="27609658" y="15530404"/>
                </a:lnTo>
                <a:lnTo>
                  <a:pt x="0" y="15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81061" y="1008275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 Naming Rules: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980" y="2365054"/>
            <a:ext cx="16988278" cy="965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 Names</a:t>
            </a:r>
          </a:p>
          <a:p>
            <a:pPr algn="l">
              <a:lnSpc>
                <a:spcPts val="5443"/>
              </a:lnSpc>
            </a:pP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Must start with a letter or underscore (_).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only contain alphanumeric characters and underscores.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</a:t>
            </a: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Case-sensitive (Age and age are different).</a:t>
            </a:r>
          </a:p>
          <a:p>
            <a:pPr algn="l" marL="1975087" indent="-658362" lvl="2">
              <a:lnSpc>
                <a:spcPts val="5443"/>
              </a:lnSpc>
              <a:buFont typeface="Arial"/>
              <a:buChar char="⚬"/>
            </a:pPr>
            <a:r>
              <a:rPr lang="en-US" sz="4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Reserved keywords in Python cannot be used as variable names (Eg - print, if, else, while, for, def, class, import, True, False, None)</a:t>
            </a: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443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  <a:p>
            <a:pPr algn="l">
              <a:lnSpc>
                <a:spcPts val="555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02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60536" y="1705628"/>
            <a:ext cx="11945111" cy="8399299"/>
          </a:xfrm>
          <a:custGeom>
            <a:avLst/>
            <a:gdLst/>
            <a:ahLst/>
            <a:cxnLst/>
            <a:rect r="r" b="b" t="t" l="l"/>
            <a:pathLst>
              <a:path h="8399299" w="11945111">
                <a:moveTo>
                  <a:pt x="0" y="0"/>
                </a:moveTo>
                <a:lnTo>
                  <a:pt x="11945111" y="0"/>
                </a:lnTo>
                <a:lnTo>
                  <a:pt x="11945111" y="8399299"/>
                </a:lnTo>
                <a:lnTo>
                  <a:pt x="0" y="839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66562" y="12821"/>
            <a:ext cx="7333059" cy="39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5"/>
              </a:lnSpc>
            </a:pPr>
          </a:p>
          <a:p>
            <a:pPr algn="l" marL="1863378" indent="-621126" lvl="2">
              <a:lnSpc>
                <a:spcPts val="5135"/>
              </a:lnSpc>
              <a:buFont typeface="Arial"/>
              <a:buChar char="⚬"/>
            </a:pPr>
            <a:r>
              <a:rPr lang="en-US" sz="43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</a:p>
          <a:p>
            <a:pPr algn="l">
              <a:lnSpc>
                <a:spcPts val="513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  <a:p>
            <a:pPr algn="l">
              <a:lnSpc>
                <a:spcPts val="521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-415663"/>
            <a:ext cx="19583869" cy="11015906"/>
          </a:xfrm>
          <a:custGeom>
            <a:avLst/>
            <a:gdLst/>
            <a:ahLst/>
            <a:cxnLst/>
            <a:rect r="r" b="b" t="t" l="l"/>
            <a:pathLst>
              <a:path h="11015906" w="19583869">
                <a:moveTo>
                  <a:pt x="0" y="0"/>
                </a:moveTo>
                <a:lnTo>
                  <a:pt x="19583869" y="0"/>
                </a:lnTo>
                <a:lnTo>
                  <a:pt x="19583869" y="11015906"/>
                </a:lnTo>
                <a:lnTo>
                  <a:pt x="0" y="11015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781" y="4052782"/>
            <a:ext cx="8785965" cy="28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191"/>
              </a:lnSpc>
            </a:pPr>
            <a:r>
              <a:rPr lang="en-US" b="true" sz="9428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 in Python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253781" y="3238103"/>
            <a:ext cx="6438462" cy="188469"/>
            <a:chOff x="0" y="0"/>
            <a:chExt cx="5314632" cy="155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04501" y="-1440217"/>
            <a:ext cx="21405302" cy="12040460"/>
          </a:xfrm>
          <a:custGeom>
            <a:avLst/>
            <a:gdLst/>
            <a:ahLst/>
            <a:cxnLst/>
            <a:rect r="r" b="b" t="t" l="l"/>
            <a:pathLst>
              <a:path h="12040460" w="21405302">
                <a:moveTo>
                  <a:pt x="0" y="0"/>
                </a:moveTo>
                <a:lnTo>
                  <a:pt x="21405303" y="0"/>
                </a:lnTo>
                <a:lnTo>
                  <a:pt x="21405303" y="12040460"/>
                </a:lnTo>
                <a:lnTo>
                  <a:pt x="0" y="12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9980"/>
            <a:ext cx="18267932" cy="8426084"/>
          </a:xfrm>
          <a:custGeom>
            <a:avLst/>
            <a:gdLst/>
            <a:ahLst/>
            <a:cxnLst/>
            <a:rect r="r" b="b" t="t" l="l"/>
            <a:pathLst>
              <a:path h="8426084" w="18267932">
                <a:moveTo>
                  <a:pt x="0" y="0"/>
                </a:moveTo>
                <a:lnTo>
                  <a:pt x="18267932" y="0"/>
                </a:lnTo>
                <a:lnTo>
                  <a:pt x="18267932" y="8426084"/>
                </a:lnTo>
                <a:lnTo>
                  <a:pt x="0" y="842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233120" y="-929770"/>
            <a:ext cx="28533921" cy="16050301"/>
          </a:xfrm>
          <a:custGeom>
            <a:avLst/>
            <a:gdLst/>
            <a:ahLst/>
            <a:cxnLst/>
            <a:rect r="r" b="b" t="t" l="l"/>
            <a:pathLst>
              <a:path h="16050301" w="28533921">
                <a:moveTo>
                  <a:pt x="0" y="0"/>
                </a:moveTo>
                <a:lnTo>
                  <a:pt x="28533922" y="0"/>
                </a:lnTo>
                <a:lnTo>
                  <a:pt x="28533922" y="16050301"/>
                </a:lnTo>
                <a:lnTo>
                  <a:pt x="0" y="1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8965" y="1049030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1423" y="2225182"/>
            <a:ext cx="16559398" cy="73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contains positive or negative numbers (without fractions or decimals). There is no limit to how long an integer value can be.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loat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is a real number with a floating-point representation. It is specified by a decimal point. </a:t>
            </a:r>
          </a:p>
          <a:p>
            <a:pPr algn="just">
              <a:lnSpc>
                <a:spcPts val="5297"/>
              </a:lnSpc>
            </a:pPr>
          </a:p>
          <a:p>
            <a:pPr algn="just" marL="961107" indent="-480554" lvl="1">
              <a:lnSpc>
                <a:spcPts val="5297"/>
              </a:lnSpc>
              <a:buFont typeface="Arial"/>
              <a:buChar char="•"/>
            </a:pPr>
            <a:r>
              <a:rPr lang="en-US" b="true" sz="4451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Complex Numbers</a:t>
            </a:r>
            <a:r>
              <a:rPr lang="en-US" sz="445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4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represented by a complex class. It is specified as (real part) + (imaginary part)j. For example - 2+3j</a:t>
            </a:r>
          </a:p>
          <a:p>
            <a:pPr algn="l">
              <a:lnSpc>
                <a:spcPts val="564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953477" y="-230269"/>
            <a:ext cx="19254279" cy="10830512"/>
          </a:xfrm>
          <a:custGeom>
            <a:avLst/>
            <a:gdLst/>
            <a:ahLst/>
            <a:cxnLst/>
            <a:rect r="r" b="b" t="t" l="l"/>
            <a:pathLst>
              <a:path h="10830512" w="19254279">
                <a:moveTo>
                  <a:pt x="0" y="0"/>
                </a:moveTo>
                <a:lnTo>
                  <a:pt x="19254279" y="0"/>
                </a:lnTo>
                <a:lnTo>
                  <a:pt x="19254279" y="10830512"/>
                </a:lnTo>
                <a:lnTo>
                  <a:pt x="0" y="1083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15811" y="2069948"/>
            <a:ext cx="6438462" cy="188469"/>
            <a:chOff x="0" y="0"/>
            <a:chExt cx="5314632" cy="155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5811" y="3934602"/>
            <a:ext cx="7360874" cy="5071300"/>
          </a:xfrm>
          <a:custGeom>
            <a:avLst/>
            <a:gdLst/>
            <a:ahLst/>
            <a:cxnLst/>
            <a:rect r="r" b="b" t="t" l="l"/>
            <a:pathLst>
              <a:path h="5071300" w="7360874">
                <a:moveTo>
                  <a:pt x="0" y="0"/>
                </a:moveTo>
                <a:lnTo>
                  <a:pt x="7360874" y="0"/>
                </a:lnTo>
                <a:lnTo>
                  <a:pt x="7360874" y="5071300"/>
                </a:lnTo>
                <a:lnTo>
                  <a:pt x="0" y="507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811" y="2702429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Numeric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50401" y="1601304"/>
            <a:ext cx="6564807" cy="709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= 5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print(type(a))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 = 5.0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print(type(b))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 = 2 + 4j</a:t>
            </a:r>
          </a:p>
          <a:p>
            <a:pPr algn="l">
              <a:lnSpc>
                <a:spcPts val="6987"/>
              </a:lnSpc>
              <a:spcBef>
                <a:spcPct val="0"/>
              </a:spcBef>
            </a:pPr>
            <a:r>
              <a:rPr lang="en-US" sz="5886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print(type(c))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196149" y="-778526"/>
            <a:ext cx="28496950" cy="16029505"/>
          </a:xfrm>
          <a:custGeom>
            <a:avLst/>
            <a:gdLst/>
            <a:ahLst/>
            <a:cxnLst/>
            <a:rect r="r" b="b" t="t" l="l"/>
            <a:pathLst>
              <a:path h="16029505" w="28496950">
                <a:moveTo>
                  <a:pt x="0" y="0"/>
                </a:moveTo>
                <a:lnTo>
                  <a:pt x="28496951" y="0"/>
                </a:lnTo>
                <a:lnTo>
                  <a:pt x="28496951" y="16029505"/>
                </a:lnTo>
                <a:lnTo>
                  <a:pt x="0" y="1602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2632" y="651088"/>
            <a:ext cx="13444628" cy="14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Sequence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Types</a:t>
            </a:r>
          </a:p>
          <a:p>
            <a:pPr algn="just">
              <a:lnSpc>
                <a:spcPts val="56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59178" y="2078240"/>
            <a:ext cx="14768082" cy="674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Strings 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sequence of characters enclosed in either single ( ' ) or double ( " ) quotes.</a:t>
            </a:r>
          </a:p>
          <a:p>
            <a:pPr algn="l">
              <a:lnSpc>
                <a:spcPts val="4488"/>
              </a:lnSpc>
              <a:spcBef>
                <a:spcPct val="0"/>
              </a:spcBef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list: 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built-in, flexible, dynamic container.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hold different data types (e.g., int, str, float, etc.) in the same list.</a:t>
            </a:r>
          </a:p>
          <a:p>
            <a:pPr algn="l" marL="816434" indent="-408217" lvl="1">
              <a:lnSpc>
                <a:spcPts val="4488"/>
              </a:lnSpc>
              <a:buFont typeface="Arial"/>
              <a:buChar char="•"/>
            </a:pP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Automatically resizes when you add or remove elements.</a:t>
            </a:r>
          </a:p>
          <a:p>
            <a:pPr algn="l">
              <a:lnSpc>
                <a:spcPts val="4488"/>
              </a:lnSpc>
            </a:pPr>
          </a:p>
          <a:p>
            <a:pPr algn="l">
              <a:lnSpc>
                <a:spcPts val="4488"/>
              </a:lnSpc>
              <a:spcBef>
                <a:spcPct val="0"/>
              </a:spcBef>
            </a:pP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3781" spc="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uple: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used to store an ordered, immutable collection of items.</a:t>
            </a:r>
            <a:r>
              <a:rPr lang="en-US" sz="3781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5703" y="1524556"/>
            <a:ext cx="8527685" cy="202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1"/>
              </a:lnSpc>
            </a:pPr>
            <a:r>
              <a:rPr lang="en-US" sz="599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Boolean Data Type</a:t>
            </a:r>
          </a:p>
          <a:p>
            <a:pPr algn="l">
              <a:lnSpc>
                <a:spcPts val="814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610281"/>
            <a:ext cx="15993804" cy="685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bool: True or False.</a:t>
            </a:r>
          </a:p>
          <a:p>
            <a:pPr algn="l" marL="1959773" indent="-653258" lvl="2">
              <a:lnSpc>
                <a:spcPts val="5400"/>
              </a:lnSpc>
              <a:buFont typeface="Arial"/>
              <a:buChar char="⚬"/>
            </a:pPr>
            <a:r>
              <a:rPr lang="en-US" sz="45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Booleans are most commonly used in conditional statements, comparisons, logical operations, and control flow (like if statements).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  <a:p>
            <a:pPr algn="l">
              <a:lnSpc>
                <a:spcPts val="556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28" y="-101479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2595" y="3434888"/>
            <a:ext cx="11555611" cy="522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b="true" sz="38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Introduction to Python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• Installation of Python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Overview of Python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Python Basics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Variables and data types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Input/Output operations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Arithmetic and logical operators </a:t>
            </a:r>
          </a:p>
          <a:p>
            <a:pPr algn="ctr">
              <a:lnSpc>
                <a:spcPts val="4639"/>
              </a:lnSpc>
            </a:pPr>
            <a:r>
              <a:rPr lang="en-US" sz="38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Control Flow </a:t>
            </a:r>
          </a:p>
          <a:p>
            <a:pPr algn="ctr">
              <a:lnSpc>
                <a:spcPts val="4639"/>
              </a:lnSpc>
            </a:pPr>
            <a:r>
              <a:rPr lang="en-US" sz="3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If-else statements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176" y="1369426"/>
            <a:ext cx="744090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AGENDA OF DAY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712487" y="-230172"/>
            <a:ext cx="25211161" cy="14181252"/>
          </a:xfrm>
          <a:custGeom>
            <a:avLst/>
            <a:gdLst/>
            <a:ahLst/>
            <a:cxnLst/>
            <a:rect r="r" b="b" t="t" l="l"/>
            <a:pathLst>
              <a:path h="14181252" w="25211161">
                <a:moveTo>
                  <a:pt x="0" y="0"/>
                </a:moveTo>
                <a:lnTo>
                  <a:pt x="25211161" y="0"/>
                </a:lnTo>
                <a:lnTo>
                  <a:pt x="25211161" y="14181252"/>
                </a:lnTo>
                <a:lnTo>
                  <a:pt x="0" y="14181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Dictionary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95246" y="2781697"/>
            <a:ext cx="15675576" cy="14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47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a data structure used to store data in key-value pairs.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980" y="4671873"/>
            <a:ext cx="15462123" cy="299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Values in a dictionary can be of any datatype and can be duplicated, whereas keys can’t be repeated and must be immutable. </a:t>
            </a:r>
          </a:p>
          <a:p>
            <a:pPr algn="l" marL="868779" indent="-434390" lvl="1">
              <a:lnSpc>
                <a:spcPts val="4776"/>
              </a:lnSpc>
              <a:buFont typeface="Arial"/>
              <a:buChar char="•"/>
            </a:pPr>
            <a:r>
              <a:rPr lang="en-US" sz="402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dictionary can also be created by the built-in function dict().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5169453" y="0"/>
            <a:ext cx="23470255" cy="13201994"/>
          </a:xfrm>
          <a:custGeom>
            <a:avLst/>
            <a:gdLst/>
            <a:ahLst/>
            <a:cxnLst/>
            <a:rect r="r" b="b" t="t" l="l"/>
            <a:pathLst>
              <a:path h="13201994" w="23470255">
                <a:moveTo>
                  <a:pt x="0" y="0"/>
                </a:moveTo>
                <a:lnTo>
                  <a:pt x="23470255" y="0"/>
                </a:lnTo>
                <a:lnTo>
                  <a:pt x="23470255" y="13201994"/>
                </a:lnTo>
                <a:lnTo>
                  <a:pt x="0" y="1320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1442" y="841344"/>
            <a:ext cx="10850458" cy="241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Set </a:t>
            </a:r>
            <a:r>
              <a:rPr lang="en-US" b="true" sz="8091" spc="8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Type</a:t>
            </a:r>
          </a:p>
          <a:p>
            <a:pPr algn="just">
              <a:lnSpc>
                <a:spcPts val="96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14145" y="2756950"/>
            <a:ext cx="12645701" cy="405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 is an unordered collection of data types that is iterable, mutable, and has no duplicate elements. </a:t>
            </a:r>
          </a:p>
          <a:p>
            <a:pPr algn="just" marL="971542" indent="-485771" lvl="1">
              <a:lnSpc>
                <a:spcPts val="5341"/>
              </a:lnSpc>
              <a:buFont typeface="Arial"/>
              <a:buChar char="•"/>
            </a:pPr>
            <a:r>
              <a:rPr lang="en-US" sz="449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order of elements in a set is undefined though it may consist of various elements.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077" y="313262"/>
            <a:ext cx="17777502" cy="838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>
              <a:lnSpc>
                <a:spcPts val="7307"/>
              </a:lnSpc>
            </a:pP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Classes and objects (class and object).</a:t>
            </a:r>
          </a:p>
          <a:p>
            <a:pPr algn="l" marL="1325745" indent="-662872" lvl="1">
              <a:lnSpc>
                <a:spcPts val="7307"/>
              </a:lnSpc>
              <a:buFont typeface="Arial"/>
              <a:buChar char="•"/>
            </a:pPr>
            <a:r>
              <a:rPr lang="en-US" sz="61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Functions can also act as data (first-class functions).</a:t>
            </a: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  <a:p>
            <a:pPr algn="l">
              <a:lnSpc>
                <a:spcPts val="746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539304" y="1039505"/>
            <a:ext cx="10850458" cy="122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</a:t>
            </a:r>
            <a:r>
              <a:rPr lang="en-US" b="true" sz="8091" spc="8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Defined Types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6696" y="4355924"/>
            <a:ext cx="13446166" cy="234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383"/>
              </a:lnSpc>
            </a:pPr>
            <a:r>
              <a:rPr lang="en-US" b="true" sz="45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are Variables?</a:t>
            </a:r>
          </a:p>
          <a:p>
            <a:pPr algn="l">
              <a:lnSpc>
                <a:spcPts val="5383"/>
              </a:lnSpc>
            </a:pPr>
          </a:p>
          <a:p>
            <a:pPr algn="l">
              <a:lnSpc>
                <a:spcPts val="3926"/>
              </a:lnSpc>
            </a:pP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2400" y="152400"/>
            <a:ext cx="18288000" cy="10287000"/>
            <a:chOff x="0" y="0"/>
            <a:chExt cx="18288000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282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732" y="4656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21620" y="627996"/>
            <a:ext cx="9114622" cy="91146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0909" y="2577351"/>
            <a:ext cx="6643168" cy="177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5944" spc="5" u="sng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Why not DSA in Python</a:t>
            </a:r>
            <a:r>
              <a:rPr lang="en-US" b="true" sz="5944" spc="5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990" y="5056903"/>
            <a:ext cx="7195005" cy="33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0"/>
              </a:lnSpc>
              <a:spcBef>
                <a:spcPct val="0"/>
              </a:spcBef>
            </a:pPr>
            <a:r>
              <a:rPr lang="en-US" sz="4389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its slower execution time compared to compiled languages like C++ or Java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9712" y="89052"/>
            <a:ext cx="14570718" cy="10210749"/>
          </a:xfrm>
          <a:custGeom>
            <a:avLst/>
            <a:gdLst/>
            <a:ahLst/>
            <a:cxnLst/>
            <a:rect r="r" b="b" t="t" l="l"/>
            <a:pathLst>
              <a:path h="10210749" w="14570718">
                <a:moveTo>
                  <a:pt x="0" y="0"/>
                </a:moveTo>
                <a:lnTo>
                  <a:pt x="14570718" y="0"/>
                </a:lnTo>
                <a:lnTo>
                  <a:pt x="14570718" y="10210750"/>
                </a:lnTo>
                <a:lnTo>
                  <a:pt x="0" y="10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" r="0" b="-48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8268" y="4661064"/>
            <a:ext cx="10577614" cy="95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b="true" sz="62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 SIG Day - 2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74388" y="48971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Input/Output Operations 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2253043"/>
            <a:ext cx="16333861" cy="669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makes it simple to interact with users or external services using: 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input()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takes user input from the keyboard using the input() function.</a:t>
            </a:r>
          </a:p>
          <a:p>
            <a:pPr algn="l">
              <a:lnSpc>
                <a:spcPts val="5241"/>
              </a:lnSpc>
            </a:pPr>
          </a:p>
          <a:p>
            <a:pPr algn="l">
              <a:lnSpc>
                <a:spcPts val="5241"/>
              </a:lnSpc>
            </a:pPr>
            <a:r>
              <a:rPr lang="en-US" sz="440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print() :</a:t>
            </a:r>
            <a:r>
              <a:rPr lang="en-US" sz="44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Outputs information to the screen or a file.</a:t>
            </a:r>
          </a:p>
          <a:p>
            <a:pPr algn="l">
              <a:lnSpc>
                <a:spcPts val="3035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  <a:p>
            <a:pPr algn="l">
              <a:lnSpc>
                <a:spcPts val="312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7017" y="3576227"/>
            <a:ext cx="16333861" cy="373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b="true" sz="35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Syntax:</a:t>
            </a: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 = input(prompt)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prompt → optional string shown to the user.</a:t>
            </a:r>
          </a:p>
          <a:p>
            <a:pPr algn="l">
              <a:lnSpc>
                <a:spcPts val="4223"/>
              </a:lnSpc>
            </a:pP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Always returns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string 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type, even if you enter a number.</a:t>
            </a:r>
          </a:p>
          <a:p>
            <a:pPr algn="l">
              <a:lnSpc>
                <a:spcPts val="42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351911" y="9518767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Numeric input: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7017" y="3576227"/>
            <a:ext cx="16333861" cy="10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want an integer, float, or any other type, you need to </a:t>
            </a:r>
            <a:r>
              <a:rPr lang="en-US" sz="354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explicitly type cast</a:t>
            </a: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after taking input.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7017" y="2273958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print() Operation </a:t>
            </a: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21553" y="3583987"/>
            <a:ext cx="5918911" cy="206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36961" y="4618838"/>
            <a:ext cx="16333861" cy="480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Difference between using , (comma) and + (plus) in print()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Using Comma (,)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print() function can take multiple arguments separated by commas.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argument is automatically converted to a string (using str()) if it’s not already a string.</a:t>
            </a:r>
          </a:p>
          <a:p>
            <a:pPr algn="l">
              <a:lnSpc>
                <a:spcPts val="4223"/>
              </a:lnSpc>
            </a:pP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69971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793133" y="1646677"/>
            <a:ext cx="8350038" cy="244425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901" y="2492029"/>
            <a:ext cx="15364921" cy="528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</a:p>
          <a:p>
            <a:pPr algn="l">
              <a:lnSpc>
                <a:spcPts val="4871"/>
              </a:lnSpc>
            </a:pPr>
            <a:r>
              <a:rPr lang="en-US" sz="4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is a high-level, interpreted, and versatile programming language known for its simplicity and readability. It is widely used in web development, data analysis, artificial intelligence, scientific computing, and more.</a:t>
            </a:r>
          </a:p>
          <a:p>
            <a:pPr algn="l">
              <a:lnSpc>
                <a:spcPts val="4092"/>
              </a:lnSpc>
            </a:pPr>
          </a:p>
          <a:p>
            <a:pPr algn="l">
              <a:lnSpc>
                <a:spcPts val="40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93133" y="2149928"/>
            <a:ext cx="9875001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1. Introduction to Pytho</a:t>
            </a: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305605" y="12821"/>
            <a:ext cx="26606407" cy="14966076"/>
          </a:xfrm>
          <a:custGeom>
            <a:avLst/>
            <a:gdLst/>
            <a:ahLst/>
            <a:cxnLst/>
            <a:rect r="r" b="b" t="t" l="l"/>
            <a:pathLst>
              <a:path h="14966076" w="26606407">
                <a:moveTo>
                  <a:pt x="0" y="0"/>
                </a:moveTo>
                <a:lnTo>
                  <a:pt x="26606407" y="0"/>
                </a:lnTo>
                <a:lnTo>
                  <a:pt x="26606407" y="14966076"/>
                </a:lnTo>
                <a:lnTo>
                  <a:pt x="0" y="1496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7017" y="1676091"/>
            <a:ext cx="8646471" cy="253102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2210" y="2478487"/>
            <a:ext cx="16333861" cy="26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Using Plus (+)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+ operator is used for string concatenation.</a:t>
            </a:r>
          </a:p>
          <a:p>
            <a:pPr algn="l" marL="766226" indent="-383113" lvl="1">
              <a:lnSpc>
                <a:spcPts val="4223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Both operands must be strings, otherwise Python will throw an error.</a:t>
            </a:r>
          </a:p>
          <a:p>
            <a:pPr algn="l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5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Greet the User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name.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their age.</a:t>
            </a:r>
          </a:p>
          <a:p>
            <a:pPr algn="l" marL="890699" indent="-445350" lvl="1">
              <a:lnSpc>
                <a:spcPts val="4909"/>
              </a:lnSpc>
              <a:buAutoNum type="arabicPeriod" startAt="1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 message greeting the user and showing their age.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5028"/>
              </a:lnSpc>
            </a:pPr>
            <a:r>
              <a:rPr lang="en-US" sz="422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Expected Output</a:t>
            </a:r>
            <a:r>
              <a:rPr lang="en-US" sz="42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  <a:r>
              <a:rPr lang="en-US" sz="5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 Prasad! You are 21 years old.</a:t>
            </a: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20819" y="416246"/>
            <a:ext cx="4217304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870" y="1307945"/>
            <a:ext cx="17161091" cy="10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Operators are special symbols in Python that perform operations on values or variables</a:t>
            </a:r>
          </a:p>
          <a:p>
            <a:pPr algn="l">
              <a:lnSpc>
                <a:spcPts val="4530"/>
              </a:lnSpc>
            </a:pPr>
          </a:p>
          <a:p>
            <a:pPr algn="l">
              <a:lnSpc>
                <a:spcPts val="4530"/>
              </a:lnSpc>
            </a:pPr>
            <a:r>
              <a:rPr lang="en-US" sz="380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Types of Operators:</a:t>
            </a:r>
          </a:p>
          <a:p>
            <a:pPr algn="l">
              <a:lnSpc>
                <a:spcPts val="4530"/>
              </a:lnSpc>
            </a:pP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Operators</a:t>
            </a:r>
          </a:p>
          <a:p>
            <a:pPr algn="l" marL="822051" indent="-411026" lvl="1">
              <a:lnSpc>
                <a:spcPts val="4530"/>
              </a:lnSpc>
              <a:buAutoNum type="arabicPeriod" startAt="1"/>
            </a:pPr>
            <a:r>
              <a:rPr lang="en-US" sz="38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Operators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44338" y="9260296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Arithmetic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624041" y="3145086"/>
            <a:ext cx="17161091" cy="725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  <a:r>
              <a:rPr lang="en-US" sz="56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Arithmetic operators perform mathematical operations. </a:t>
            </a: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6672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795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044338" y="9260296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0030" y="1620383"/>
            <a:ext cx="17286867" cy="7649439"/>
          </a:xfrm>
          <a:custGeom>
            <a:avLst/>
            <a:gdLst/>
            <a:ahLst/>
            <a:cxnLst/>
            <a:rect r="r" b="b" t="t" l="l"/>
            <a:pathLst>
              <a:path h="7649439" w="17286867">
                <a:moveTo>
                  <a:pt x="0" y="0"/>
                </a:moveTo>
                <a:lnTo>
                  <a:pt x="17286867" y="0"/>
                </a:lnTo>
                <a:lnTo>
                  <a:pt x="17286867" y="7649438"/>
                </a:lnTo>
                <a:lnTo>
                  <a:pt x="0" y="764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351911" y="9531569"/>
            <a:ext cx="5918911" cy="15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b="true" sz="27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2127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2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28524" y="0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6" y="0"/>
                </a:lnTo>
                <a:lnTo>
                  <a:pt x="24529326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24041" y="3135561"/>
            <a:ext cx="17161091" cy="28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condi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 (T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lse).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They are mos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ly used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c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ditional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tatements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(if, while).</a:t>
            </a: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242179" y="5749518"/>
            <a:ext cx="14897459" cy="4148866"/>
          </a:xfrm>
          <a:custGeom>
            <a:avLst/>
            <a:gdLst/>
            <a:ahLst/>
            <a:cxnLst/>
            <a:rect r="r" b="b" t="t" l="l"/>
            <a:pathLst>
              <a:path h="4148866" w="14897459">
                <a:moveTo>
                  <a:pt x="0" y="0"/>
                </a:moveTo>
                <a:lnTo>
                  <a:pt x="14897458" y="0"/>
                </a:lnTo>
                <a:lnTo>
                  <a:pt x="14897458" y="4148866"/>
                </a:lnTo>
                <a:lnTo>
                  <a:pt x="0" y="414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1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Logical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6527" y="1637361"/>
            <a:ext cx="9139224" cy="267526"/>
            <a:chOff x="0" y="0"/>
            <a:chExt cx="5314632" cy="155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66527" y="3475569"/>
            <a:ext cx="17161091" cy="172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ison operators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us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 t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</a:t>
            </a:r>
            <a:r>
              <a:rPr lang="en-US" sz="37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values.</a:t>
            </a:r>
          </a:p>
          <a:p>
            <a:pPr algn="l">
              <a:lnSpc>
                <a:spcPts val="4411"/>
              </a:lnSpc>
            </a:pPr>
          </a:p>
          <a:p>
            <a:pPr algn="l">
              <a:lnSpc>
                <a:spcPts val="4941"/>
              </a:lnSpc>
            </a:pP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They alw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ays 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a Bo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value: T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 or F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41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4041" y="2201397"/>
            <a:ext cx="16133733" cy="9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61"/>
              </a:lnSpc>
            </a:pP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Comparison Operators</a:t>
            </a:r>
            <a:r>
              <a:rPr lang="en-US" b="true" sz="62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241325" y="-246334"/>
            <a:ext cx="24529325" cy="13797720"/>
          </a:xfrm>
          <a:custGeom>
            <a:avLst/>
            <a:gdLst/>
            <a:ahLst/>
            <a:cxnLst/>
            <a:rect r="r" b="b" t="t" l="l"/>
            <a:pathLst>
              <a:path h="13797720" w="24529325">
                <a:moveTo>
                  <a:pt x="0" y="0"/>
                </a:moveTo>
                <a:lnTo>
                  <a:pt x="24529325" y="0"/>
                </a:lnTo>
                <a:lnTo>
                  <a:pt x="24529325" y="13797720"/>
                </a:lnTo>
                <a:lnTo>
                  <a:pt x="0" y="1379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9980" y="1744709"/>
            <a:ext cx="16893558" cy="7137528"/>
          </a:xfrm>
          <a:custGeom>
            <a:avLst/>
            <a:gdLst/>
            <a:ahLst/>
            <a:cxnLst/>
            <a:rect r="r" b="b" t="t" l="l"/>
            <a:pathLst>
              <a:path h="7137528" w="16893558">
                <a:moveTo>
                  <a:pt x="0" y="0"/>
                </a:moveTo>
                <a:lnTo>
                  <a:pt x="16893558" y="0"/>
                </a:lnTo>
                <a:lnTo>
                  <a:pt x="16893558" y="7137528"/>
                </a:lnTo>
                <a:lnTo>
                  <a:pt x="0" y="71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95391" y="850869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b="true" sz="4801" spc="4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 Conversion (Casting)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690" y="1393298"/>
            <a:ext cx="17452310" cy="1090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 c</a:t>
            </a: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onversion means changing the data type of a value into another data type.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Example: converting an integer to a float, or a string to an integer.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Types of Typecasting: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Implicit Typecasting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Python automatically converts one data type to another to prevent data loss or errors during operations.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Advantages :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 Data Loss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Maintain Accuracy (Precision Handling)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Consistency in Operations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1877176"/>
            <a:ext cx="17452310" cy="1035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b="true" sz="3653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Explicit Typecasting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Explicit type casting (also called type conversion) means you, the programmer, manually convert a value from one data type to another using built-in functions.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Unlike implicit casting (automatic by Python), explicit casting gives full control but can cause errors if conversion is not possible.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a) Number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int(x) → converts to integer (truncates decimal part if float).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float(x) → converts to floating-point number.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complex(x) → converts to a complex number with imaginary part 0.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complex(x, y) → makes a complex number x + yj.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41134" y="1897555"/>
            <a:ext cx="8717864" cy="255192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98900" y="2314216"/>
            <a:ext cx="9551096" cy="81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2"/>
              </a:lnSpc>
            </a:pPr>
            <a:r>
              <a:rPr lang="en-US" b="true" sz="4801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Features OF PYTHON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134" y="3540916"/>
            <a:ext cx="9708861" cy="548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learn and use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Interpreted and dynamically typed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Have </a:t>
            </a: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Extensive standard library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Cross-platform compatibility</a:t>
            </a:r>
          </a:p>
          <a:p>
            <a:pPr algn="l" marL="841010" indent="-420505" lvl="1">
              <a:lnSpc>
                <a:spcPts val="4635"/>
              </a:lnSpc>
              <a:buFont typeface="Arial"/>
              <a:buChar char="•"/>
            </a:pPr>
            <a:r>
              <a:rPr lang="en-US" sz="38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Massive open-source community Support</a:t>
            </a: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4635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1647451" y="-6551679"/>
            <a:ext cx="29935451" cy="16838660"/>
          </a:xfrm>
          <a:custGeom>
            <a:avLst/>
            <a:gdLst/>
            <a:ahLst/>
            <a:cxnLst/>
            <a:rect r="r" b="b" t="t" l="l"/>
            <a:pathLst>
              <a:path h="16838660" w="29935451">
                <a:moveTo>
                  <a:pt x="0" y="0"/>
                </a:moveTo>
                <a:lnTo>
                  <a:pt x="29935451" y="0"/>
                </a:lnTo>
                <a:lnTo>
                  <a:pt x="29935451" y="16838660"/>
                </a:lnTo>
                <a:lnTo>
                  <a:pt x="0" y="168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5690" y="2058589"/>
            <a:ext cx="17452310" cy="9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b) String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str(x) → converts any object to a string.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Useful for printing, concatenation, and file writing.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  <a:r>
              <a:rPr lang="en-US" sz="3653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c) Collection Conversions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list(x) → converts to list.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tuple(x) → converts to tuple.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set(x) → converts to set (removes duplicates).</a:t>
            </a:r>
          </a:p>
          <a:p>
            <a:pPr algn="l" marL="788795" indent="-394397" lvl="1">
              <a:lnSpc>
                <a:spcPts val="4347"/>
              </a:lnSpc>
              <a:buFont typeface="Arial"/>
              <a:buChar char="•"/>
            </a:pPr>
            <a:r>
              <a:rPr lang="en-US" sz="36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dict(x) → converts to dictionary (if possible, e.g., list of tuples).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  <a:p>
            <a:pPr algn="l">
              <a:lnSpc>
                <a:spcPts val="35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63139" y="9577430"/>
            <a:ext cx="4719036" cy="120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b="true" sz="22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a example for this -</a:t>
            </a:r>
          </a:p>
          <a:p>
            <a:pPr algn="l">
              <a:lnSpc>
                <a:spcPts val="1696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  <a:p>
            <a:pPr algn="l">
              <a:lnSpc>
                <a:spcPts val="1748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50821" y="470668"/>
            <a:ext cx="6438462" cy="98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520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flow determines the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which the statements in a program are executed.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Python, not every statement is executed sequentially, we can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control the flow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using conditional statements and loops.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3297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Types of </a:t>
            </a:r>
            <a:r>
              <a:rPr lang="en-US" b="true" sz="6501" spc="6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 Flow: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9980" y="1990238"/>
            <a:ext cx="17546434" cy="817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1.Conditional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make decisions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if, if-else, if-elif-else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 a block of code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loop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Loop Control Statements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change normal flow of loops</a:t>
            </a:r>
          </a:p>
          <a:p>
            <a:pPr algn="l" marL="1070501" indent="-535250" lvl="1">
              <a:lnSpc>
                <a:spcPts val="5900"/>
              </a:lnSpc>
              <a:buFont typeface="Arial"/>
              <a:buChar char="•"/>
            </a:pP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break, continue, pass</a:t>
            </a: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8126" y="368060"/>
            <a:ext cx="1196455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Conditional Statements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701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Conditional statements allow your program to make decisions and execute code only if certain conditions are true.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a block if condition is True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executes one block if True, another if False</a:t>
            </a:r>
          </a:p>
          <a:p>
            <a:pPr algn="l" marL="1070501" indent="-535250" lvl="1">
              <a:lnSpc>
                <a:spcPts val="5900"/>
              </a:lnSpc>
              <a:buAutoNum type="arabicPeriod" startAt="1"/>
            </a:pPr>
            <a:r>
              <a:rPr lang="en-US" sz="49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if-elif-else statement</a:t>
            </a:r>
            <a:r>
              <a:rPr lang="en-US" sz="4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handles multiple conditions</a:t>
            </a:r>
          </a:p>
          <a:p>
            <a:pPr algn="l">
              <a:lnSpc>
                <a:spcPts val="5900"/>
              </a:lnSpc>
            </a:pPr>
          </a:p>
          <a:p>
            <a:pPr algn="l">
              <a:lnSpc>
                <a:spcPts val="5900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2653151"/>
            <a:ext cx="16240841" cy="1064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Simple Calculator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two numbers.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choose an operation: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→ Addition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→ Subtraction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→ Multiplication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→ Division</a:t>
            </a:r>
          </a:p>
          <a:p>
            <a:pPr algn="l" marL="1781398" indent="-593799" lvl="2">
              <a:lnSpc>
                <a:spcPts val="4909"/>
              </a:lnSpc>
              <a:buFont typeface="Arial"/>
              <a:buChar char="⚬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→ Modulus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 the selected operation and display the result.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73948" y="12821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4" y="0"/>
                </a:lnTo>
                <a:lnTo>
                  <a:pt x="26656824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25607" y="368060"/>
            <a:ext cx="3619970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Loops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72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loop is used to repeat a block of code multiple times until a condition is met.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472"/>
              </a:lnSpc>
            </a:pPr>
            <a:r>
              <a:rPr lang="en-US" sz="37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Instead of writing the same code again and again, loops let us automate repetition.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5905375"/>
            <a:ext cx="17546434" cy="160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AutoNum type="arabicPeriod" startAt="1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used to iterate over a sequence (list, string, range, etc.)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2.</a:t>
            </a: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repeat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as long as a condition is True</a:t>
            </a:r>
          </a:p>
          <a:p>
            <a:pPr algn="l">
              <a:lnSpc>
                <a:spcPts val="4234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09477" y="368060"/>
            <a:ext cx="451293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Loop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267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234"/>
              </a:lnSpc>
            </a:pP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variable in range(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start, stop, step):</a:t>
            </a:r>
          </a:p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# block of code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2727" y="4646268"/>
            <a:ext cx="17546434" cy="213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starting number of the sequence (default is 0)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number at which the sequence stops (not included) → mandatory</a:t>
            </a: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step</a:t>
            </a: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→ difference between consecutive numbers (default is 1)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90077" y="7097939"/>
            <a:ext cx="14320648" cy="2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717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Key Points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 is always excluded → range(1, 6) generates 1,2,3,4,5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 can be negative → used for reverse iteration</a:t>
            </a:r>
          </a:p>
          <a:p>
            <a:pPr algn="ctr" marL="802617" indent="-401309" lvl="1">
              <a:lnSpc>
                <a:spcPts val="4423"/>
              </a:lnSpc>
              <a:spcBef>
                <a:spcPct val="0"/>
              </a:spcBef>
              <a:buFont typeface="Arial"/>
              <a:buChar char="•"/>
            </a:pPr>
            <a:r>
              <a:rPr lang="en-US" sz="37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and step are optional → defaults are 0 and 1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24041" y="6839455"/>
            <a:ext cx="685800" cy="691163"/>
            <a:chOff x="0" y="0"/>
            <a:chExt cx="685800" cy="691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0" cy="691134"/>
            </a:xfrm>
            <a:custGeom>
              <a:avLst/>
              <a:gdLst/>
              <a:ahLst/>
              <a:cxnLst/>
              <a:rect r="r" b="b" t="t" l="l"/>
              <a:pathLst>
                <a:path h="691134" w="685800">
                  <a:moveTo>
                    <a:pt x="345567" y="0"/>
                  </a:moveTo>
                  <a:cubicBezTo>
                    <a:pt x="253365" y="0"/>
                    <a:pt x="165608" y="35306"/>
                    <a:pt x="101473" y="100838"/>
                  </a:cubicBezTo>
                  <a:cubicBezTo>
                    <a:pt x="35306" y="166370"/>
                    <a:pt x="0" y="253365"/>
                    <a:pt x="0" y="344805"/>
                  </a:cubicBezTo>
                  <a:cubicBezTo>
                    <a:pt x="0" y="416814"/>
                    <a:pt x="21590" y="485902"/>
                    <a:pt x="63373" y="544957"/>
                  </a:cubicBezTo>
                  <a:cubicBezTo>
                    <a:pt x="103759" y="601853"/>
                    <a:pt x="159893" y="645033"/>
                    <a:pt x="224663" y="670179"/>
                  </a:cubicBezTo>
                  <a:cubicBezTo>
                    <a:pt x="226060" y="670941"/>
                    <a:pt x="227584" y="670941"/>
                    <a:pt x="228981" y="670941"/>
                  </a:cubicBezTo>
                  <a:cubicBezTo>
                    <a:pt x="232537" y="670941"/>
                    <a:pt x="235458" y="669544"/>
                    <a:pt x="237617" y="666623"/>
                  </a:cubicBezTo>
                  <a:cubicBezTo>
                    <a:pt x="239014" y="664464"/>
                    <a:pt x="239014" y="660908"/>
                    <a:pt x="239014" y="659384"/>
                  </a:cubicBezTo>
                  <a:lnTo>
                    <a:pt x="239014" y="462915"/>
                  </a:lnTo>
                  <a:cubicBezTo>
                    <a:pt x="239014" y="456438"/>
                    <a:pt x="234696" y="451358"/>
                    <a:pt x="227457" y="451358"/>
                  </a:cubicBezTo>
                  <a:lnTo>
                    <a:pt x="136779" y="451358"/>
                  </a:lnTo>
                  <a:lnTo>
                    <a:pt x="136779" y="370840"/>
                  </a:lnTo>
                  <a:lnTo>
                    <a:pt x="227457" y="370840"/>
                  </a:lnTo>
                  <a:cubicBezTo>
                    <a:pt x="233934" y="370840"/>
                    <a:pt x="239014" y="365760"/>
                    <a:pt x="239014" y="359283"/>
                  </a:cubicBezTo>
                  <a:lnTo>
                    <a:pt x="239014" y="344805"/>
                  </a:lnTo>
                  <a:cubicBezTo>
                    <a:pt x="239014" y="250444"/>
                    <a:pt x="329057" y="167005"/>
                    <a:pt x="432689" y="167005"/>
                  </a:cubicBezTo>
                  <a:lnTo>
                    <a:pt x="480187" y="167005"/>
                  </a:lnTo>
                  <a:lnTo>
                    <a:pt x="480187" y="247650"/>
                  </a:lnTo>
                  <a:lnTo>
                    <a:pt x="432689" y="247650"/>
                  </a:lnTo>
                  <a:cubicBezTo>
                    <a:pt x="401066" y="247650"/>
                    <a:pt x="374396" y="255524"/>
                    <a:pt x="353441" y="272161"/>
                  </a:cubicBezTo>
                  <a:cubicBezTo>
                    <a:pt x="332613" y="290195"/>
                    <a:pt x="319659" y="315341"/>
                    <a:pt x="319659" y="344932"/>
                  </a:cubicBezTo>
                  <a:lnTo>
                    <a:pt x="319659" y="359283"/>
                  </a:lnTo>
                  <a:cubicBezTo>
                    <a:pt x="319659" y="364998"/>
                    <a:pt x="324739" y="370840"/>
                    <a:pt x="331216" y="370840"/>
                  </a:cubicBezTo>
                  <a:lnTo>
                    <a:pt x="374396" y="370840"/>
                  </a:lnTo>
                  <a:cubicBezTo>
                    <a:pt x="379476" y="370840"/>
                    <a:pt x="385191" y="365760"/>
                    <a:pt x="385191" y="359283"/>
                  </a:cubicBezTo>
                  <a:cubicBezTo>
                    <a:pt x="385191" y="353568"/>
                    <a:pt x="380111" y="348488"/>
                    <a:pt x="374396" y="348488"/>
                  </a:cubicBezTo>
                  <a:lnTo>
                    <a:pt x="341249" y="348488"/>
                  </a:lnTo>
                  <a:lnTo>
                    <a:pt x="341249" y="344170"/>
                  </a:lnTo>
                  <a:cubicBezTo>
                    <a:pt x="341249" y="287274"/>
                    <a:pt x="390906" y="267208"/>
                    <a:pt x="432689" y="267208"/>
                  </a:cubicBezTo>
                  <a:lnTo>
                    <a:pt x="490220" y="267208"/>
                  </a:lnTo>
                  <a:cubicBezTo>
                    <a:pt x="495935" y="267208"/>
                    <a:pt x="501015" y="262890"/>
                    <a:pt x="501015" y="255651"/>
                  </a:cubicBezTo>
                  <a:lnTo>
                    <a:pt x="501015" y="153416"/>
                  </a:lnTo>
                  <a:cubicBezTo>
                    <a:pt x="501015" y="148336"/>
                    <a:pt x="496697" y="141859"/>
                    <a:pt x="490220" y="141859"/>
                  </a:cubicBezTo>
                  <a:lnTo>
                    <a:pt x="432689" y="141859"/>
                  </a:lnTo>
                  <a:cubicBezTo>
                    <a:pt x="379476" y="141859"/>
                    <a:pt x="325374" y="163449"/>
                    <a:pt x="283718" y="200152"/>
                  </a:cubicBezTo>
                  <a:cubicBezTo>
                    <a:pt x="241173" y="239014"/>
                    <a:pt x="217424" y="289433"/>
                    <a:pt x="217424" y="342011"/>
                  </a:cubicBezTo>
                  <a:lnTo>
                    <a:pt x="217424" y="346329"/>
                  </a:lnTo>
                  <a:lnTo>
                    <a:pt x="125984" y="346329"/>
                  </a:lnTo>
                  <a:cubicBezTo>
                    <a:pt x="120904" y="346329"/>
                    <a:pt x="115189" y="350647"/>
                    <a:pt x="115189" y="357124"/>
                  </a:cubicBezTo>
                  <a:lnTo>
                    <a:pt x="115189" y="459359"/>
                  </a:lnTo>
                  <a:cubicBezTo>
                    <a:pt x="115189" y="465836"/>
                    <a:pt x="120269" y="470916"/>
                    <a:pt x="125984" y="470916"/>
                  </a:cubicBezTo>
                  <a:lnTo>
                    <a:pt x="217424" y="470916"/>
                  </a:lnTo>
                  <a:lnTo>
                    <a:pt x="217424" y="641477"/>
                  </a:lnTo>
                  <a:cubicBezTo>
                    <a:pt x="98679" y="591820"/>
                    <a:pt x="21590" y="473075"/>
                    <a:pt x="21590" y="344170"/>
                  </a:cubicBezTo>
                  <a:cubicBezTo>
                    <a:pt x="21590" y="164846"/>
                    <a:pt x="166243" y="20193"/>
                    <a:pt x="345567" y="20193"/>
                  </a:cubicBezTo>
                  <a:cubicBezTo>
                    <a:pt x="523367" y="20193"/>
                    <a:pt x="669544" y="166370"/>
                    <a:pt x="669544" y="344170"/>
                  </a:cubicBezTo>
                  <a:cubicBezTo>
                    <a:pt x="669544" y="523494"/>
                    <a:pt x="524129" y="668147"/>
                    <a:pt x="345567" y="668147"/>
                  </a:cubicBezTo>
                  <a:lnTo>
                    <a:pt x="341249" y="668147"/>
                  </a:lnTo>
                  <a:lnTo>
                    <a:pt x="341249" y="471551"/>
                  </a:lnTo>
                  <a:lnTo>
                    <a:pt x="491744" y="471551"/>
                  </a:lnTo>
                  <a:cubicBezTo>
                    <a:pt x="496824" y="471551"/>
                    <a:pt x="502539" y="467233"/>
                    <a:pt x="502539" y="459994"/>
                  </a:cubicBezTo>
                  <a:lnTo>
                    <a:pt x="502539" y="359283"/>
                  </a:lnTo>
                  <a:cubicBezTo>
                    <a:pt x="502539" y="353568"/>
                    <a:pt x="497459" y="348488"/>
                    <a:pt x="491744" y="348488"/>
                  </a:cubicBezTo>
                  <a:lnTo>
                    <a:pt x="427609" y="348488"/>
                  </a:lnTo>
                  <a:cubicBezTo>
                    <a:pt x="421894" y="348488"/>
                    <a:pt x="416052" y="352806"/>
                    <a:pt x="416052" y="359283"/>
                  </a:cubicBezTo>
                  <a:cubicBezTo>
                    <a:pt x="416052" y="364998"/>
                    <a:pt x="421132" y="370840"/>
                    <a:pt x="427609" y="370840"/>
                  </a:cubicBezTo>
                  <a:lnTo>
                    <a:pt x="480949" y="370840"/>
                  </a:lnTo>
                  <a:lnTo>
                    <a:pt x="480949" y="451485"/>
                  </a:lnTo>
                  <a:lnTo>
                    <a:pt x="331216" y="451485"/>
                  </a:lnTo>
                  <a:cubicBezTo>
                    <a:pt x="325501" y="451485"/>
                    <a:pt x="319659" y="455803"/>
                    <a:pt x="319659" y="463042"/>
                  </a:cubicBezTo>
                  <a:lnTo>
                    <a:pt x="319659" y="680339"/>
                  </a:lnTo>
                  <a:cubicBezTo>
                    <a:pt x="319659" y="686054"/>
                    <a:pt x="324739" y="690372"/>
                    <a:pt x="329692" y="691134"/>
                  </a:cubicBezTo>
                  <a:lnTo>
                    <a:pt x="345567" y="691134"/>
                  </a:lnTo>
                  <a:cubicBezTo>
                    <a:pt x="437007" y="691134"/>
                    <a:pt x="524129" y="655828"/>
                    <a:pt x="589661" y="590296"/>
                  </a:cubicBezTo>
                  <a:cubicBezTo>
                    <a:pt x="641477" y="538480"/>
                    <a:pt x="674370" y="473329"/>
                    <a:pt x="685800" y="403098"/>
                  </a:cubicBezTo>
                  <a:lnTo>
                    <a:pt x="685800" y="288798"/>
                  </a:lnTo>
                  <a:lnTo>
                    <a:pt x="685800" y="288798"/>
                  </a:lnTo>
                  <a:cubicBezTo>
                    <a:pt x="674243" y="217805"/>
                    <a:pt x="641350" y="152654"/>
                    <a:pt x="589661" y="100838"/>
                  </a:cubicBezTo>
                  <a:cubicBezTo>
                    <a:pt x="524129" y="35306"/>
                    <a:pt x="437007" y="0"/>
                    <a:pt x="345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60536" y="6775247"/>
            <a:ext cx="818159" cy="812797"/>
            <a:chOff x="0" y="0"/>
            <a:chExt cx="81815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691134" cy="685800"/>
            </a:xfrm>
            <a:custGeom>
              <a:avLst/>
              <a:gdLst/>
              <a:ahLst/>
              <a:cxnLst/>
              <a:rect r="r" b="b" t="t" l="l"/>
              <a:pathLst>
                <a:path h="685800" w="691134">
                  <a:moveTo>
                    <a:pt x="344170" y="20828"/>
                  </a:moveTo>
                  <a:cubicBezTo>
                    <a:pt x="523494" y="20828"/>
                    <a:pt x="668909" y="165481"/>
                    <a:pt x="668909" y="345567"/>
                  </a:cubicBezTo>
                  <a:cubicBezTo>
                    <a:pt x="668909" y="524129"/>
                    <a:pt x="523494" y="668782"/>
                    <a:pt x="344170" y="668782"/>
                  </a:cubicBezTo>
                  <a:cubicBezTo>
                    <a:pt x="165608" y="668782"/>
                    <a:pt x="20955" y="524129"/>
                    <a:pt x="20955" y="345567"/>
                  </a:cubicBezTo>
                  <a:cubicBezTo>
                    <a:pt x="20955" y="165608"/>
                    <a:pt x="165735" y="20828"/>
                    <a:pt x="344170" y="20828"/>
                  </a:cubicBezTo>
                  <a:close/>
                  <a:moveTo>
                    <a:pt x="344805" y="0"/>
                  </a:moveTo>
                  <a:cubicBezTo>
                    <a:pt x="253365" y="0"/>
                    <a:pt x="166243" y="35306"/>
                    <a:pt x="101473" y="100838"/>
                  </a:cubicBezTo>
                  <a:cubicBezTo>
                    <a:pt x="35941" y="166243"/>
                    <a:pt x="0" y="253365"/>
                    <a:pt x="0" y="345567"/>
                  </a:cubicBezTo>
                  <a:cubicBezTo>
                    <a:pt x="0" y="437007"/>
                    <a:pt x="35941" y="524129"/>
                    <a:pt x="101473" y="588899"/>
                  </a:cubicBezTo>
                  <a:cubicBezTo>
                    <a:pt x="152654" y="641223"/>
                    <a:pt x="217805" y="674243"/>
                    <a:pt x="288036" y="685800"/>
                  </a:cubicBezTo>
                  <a:lnTo>
                    <a:pt x="402336" y="685800"/>
                  </a:lnTo>
                  <a:cubicBezTo>
                    <a:pt x="473202" y="674243"/>
                    <a:pt x="538480" y="641223"/>
                    <a:pt x="589661" y="588899"/>
                  </a:cubicBezTo>
                  <a:cubicBezTo>
                    <a:pt x="655193" y="524129"/>
                    <a:pt x="691134" y="437007"/>
                    <a:pt x="691134" y="345567"/>
                  </a:cubicBezTo>
                  <a:cubicBezTo>
                    <a:pt x="691134" y="253365"/>
                    <a:pt x="655193" y="166243"/>
                    <a:pt x="589661" y="100838"/>
                  </a:cubicBezTo>
                  <a:cubicBezTo>
                    <a:pt x="524891" y="35306"/>
                    <a:pt x="437769" y="0"/>
                    <a:pt x="3448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2405" y="193802"/>
              <a:ext cx="429768" cy="429768"/>
            </a:xfrm>
            <a:custGeom>
              <a:avLst/>
              <a:gdLst/>
              <a:ahLst/>
              <a:cxnLst/>
              <a:rect r="r" b="b" t="t" l="l"/>
              <a:pathLst>
                <a:path h="429768" w="429768">
                  <a:moveTo>
                    <a:pt x="339090" y="21590"/>
                  </a:moveTo>
                  <a:cubicBezTo>
                    <a:pt x="377317" y="21590"/>
                    <a:pt x="408178" y="52578"/>
                    <a:pt x="408178" y="90678"/>
                  </a:cubicBezTo>
                  <a:lnTo>
                    <a:pt x="408178" y="339090"/>
                  </a:lnTo>
                  <a:cubicBezTo>
                    <a:pt x="408178" y="377190"/>
                    <a:pt x="377190" y="408178"/>
                    <a:pt x="339090" y="408178"/>
                  </a:cubicBezTo>
                  <a:lnTo>
                    <a:pt x="90678" y="408178"/>
                  </a:lnTo>
                  <a:cubicBezTo>
                    <a:pt x="52578" y="408178"/>
                    <a:pt x="21590" y="377190"/>
                    <a:pt x="21590" y="339090"/>
                  </a:cubicBezTo>
                  <a:lnTo>
                    <a:pt x="21590" y="90678"/>
                  </a:lnTo>
                  <a:cubicBezTo>
                    <a:pt x="21590" y="52451"/>
                    <a:pt x="52578" y="21590"/>
                    <a:pt x="90678" y="21590"/>
                  </a:cubicBezTo>
                  <a:lnTo>
                    <a:pt x="339090" y="21590"/>
                  </a:lnTo>
                  <a:close/>
                  <a:moveTo>
                    <a:pt x="90678" y="0"/>
                  </a:moveTo>
                  <a:cubicBezTo>
                    <a:pt x="40259" y="0"/>
                    <a:pt x="0" y="40386"/>
                    <a:pt x="0" y="90678"/>
                  </a:cubicBezTo>
                  <a:lnTo>
                    <a:pt x="0" y="339090"/>
                  </a:lnTo>
                  <a:cubicBezTo>
                    <a:pt x="0" y="389509"/>
                    <a:pt x="40259" y="429768"/>
                    <a:pt x="90678" y="429768"/>
                  </a:cubicBezTo>
                  <a:lnTo>
                    <a:pt x="339090" y="429768"/>
                  </a:lnTo>
                  <a:cubicBezTo>
                    <a:pt x="389509" y="429768"/>
                    <a:pt x="429768" y="389382"/>
                    <a:pt x="429768" y="339090"/>
                  </a:cubicBezTo>
                  <a:lnTo>
                    <a:pt x="429768" y="90678"/>
                  </a:lnTo>
                  <a:cubicBezTo>
                    <a:pt x="429768" y="40259"/>
                    <a:pt x="389382" y="0"/>
                    <a:pt x="339090" y="0"/>
                  </a:cubicBezTo>
                  <a:lnTo>
                    <a:pt x="90678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93116" y="296799"/>
              <a:ext cx="229616" cy="225425"/>
            </a:xfrm>
            <a:custGeom>
              <a:avLst/>
              <a:gdLst/>
              <a:ahLst/>
              <a:cxnLst/>
              <a:rect r="r" b="b" t="t" l="l"/>
              <a:pathLst>
                <a:path h="225425" w="229616">
                  <a:moveTo>
                    <a:pt x="115951" y="0"/>
                  </a:moveTo>
                  <a:cubicBezTo>
                    <a:pt x="51181" y="0"/>
                    <a:pt x="0" y="53975"/>
                    <a:pt x="3683" y="118110"/>
                  </a:cubicBezTo>
                  <a:cubicBezTo>
                    <a:pt x="5842" y="176403"/>
                    <a:pt x="52578" y="222504"/>
                    <a:pt x="109474" y="224663"/>
                  </a:cubicBezTo>
                  <a:cubicBezTo>
                    <a:pt x="112395" y="224663"/>
                    <a:pt x="114554" y="225425"/>
                    <a:pt x="116713" y="225425"/>
                  </a:cubicBezTo>
                  <a:cubicBezTo>
                    <a:pt x="138303" y="225425"/>
                    <a:pt x="158496" y="218948"/>
                    <a:pt x="175768" y="208153"/>
                  </a:cubicBezTo>
                  <a:cubicBezTo>
                    <a:pt x="181483" y="204597"/>
                    <a:pt x="182245" y="195961"/>
                    <a:pt x="177927" y="191643"/>
                  </a:cubicBezTo>
                  <a:cubicBezTo>
                    <a:pt x="175768" y="189484"/>
                    <a:pt x="172212" y="188087"/>
                    <a:pt x="169291" y="188087"/>
                  </a:cubicBezTo>
                  <a:cubicBezTo>
                    <a:pt x="167132" y="188087"/>
                    <a:pt x="165735" y="188849"/>
                    <a:pt x="164211" y="189484"/>
                  </a:cubicBezTo>
                  <a:cubicBezTo>
                    <a:pt x="151257" y="196723"/>
                    <a:pt x="136906" y="202438"/>
                    <a:pt x="120269" y="202438"/>
                  </a:cubicBezTo>
                  <a:cubicBezTo>
                    <a:pt x="118872" y="202438"/>
                    <a:pt x="116713" y="202438"/>
                    <a:pt x="114554" y="202438"/>
                  </a:cubicBezTo>
                  <a:cubicBezTo>
                    <a:pt x="64897" y="201676"/>
                    <a:pt x="23876" y="159893"/>
                    <a:pt x="24511" y="108839"/>
                  </a:cubicBezTo>
                  <a:cubicBezTo>
                    <a:pt x="26670" y="59817"/>
                    <a:pt x="64770" y="20955"/>
                    <a:pt x="113792" y="20955"/>
                  </a:cubicBezTo>
                  <a:cubicBezTo>
                    <a:pt x="116713" y="20955"/>
                    <a:pt x="118872" y="20955"/>
                    <a:pt x="121666" y="20955"/>
                  </a:cubicBezTo>
                  <a:cubicBezTo>
                    <a:pt x="166243" y="23114"/>
                    <a:pt x="203073" y="59817"/>
                    <a:pt x="206629" y="103759"/>
                  </a:cubicBezTo>
                  <a:cubicBezTo>
                    <a:pt x="208788" y="121793"/>
                    <a:pt x="204470" y="139065"/>
                    <a:pt x="196596" y="154178"/>
                  </a:cubicBezTo>
                  <a:cubicBezTo>
                    <a:pt x="194437" y="158496"/>
                    <a:pt x="194437" y="163576"/>
                    <a:pt x="197993" y="167132"/>
                  </a:cubicBezTo>
                  <a:cubicBezTo>
                    <a:pt x="200152" y="169291"/>
                    <a:pt x="203073" y="170053"/>
                    <a:pt x="205867" y="170053"/>
                  </a:cubicBezTo>
                  <a:cubicBezTo>
                    <a:pt x="209423" y="170053"/>
                    <a:pt x="213106" y="167894"/>
                    <a:pt x="215900" y="164338"/>
                  </a:cubicBezTo>
                  <a:cubicBezTo>
                    <a:pt x="224536" y="147828"/>
                    <a:pt x="229616" y="127635"/>
                    <a:pt x="227457" y="106045"/>
                  </a:cubicBezTo>
                  <a:cubicBezTo>
                    <a:pt x="224536" y="48387"/>
                    <a:pt x="177800" y="3048"/>
                    <a:pt x="120904" y="254"/>
                  </a:cubicBezTo>
                  <a:cubicBezTo>
                    <a:pt x="119507" y="254"/>
                    <a:pt x="117348" y="254"/>
                    <a:pt x="115824" y="254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4792" y="249936"/>
              <a:ext cx="58928" cy="58293"/>
            </a:xfrm>
            <a:custGeom>
              <a:avLst/>
              <a:gdLst/>
              <a:ahLst/>
              <a:cxnLst/>
              <a:rect r="r" b="b" t="t" l="l"/>
              <a:pathLst>
                <a:path h="58293" w="58928">
                  <a:moveTo>
                    <a:pt x="29464" y="0"/>
                  </a:moveTo>
                  <a:cubicBezTo>
                    <a:pt x="12192" y="0"/>
                    <a:pt x="0" y="12192"/>
                    <a:pt x="0" y="28067"/>
                  </a:cubicBezTo>
                  <a:cubicBezTo>
                    <a:pt x="0" y="45339"/>
                    <a:pt x="12192" y="58293"/>
                    <a:pt x="29464" y="58293"/>
                  </a:cubicBezTo>
                  <a:cubicBezTo>
                    <a:pt x="45339" y="58293"/>
                    <a:pt x="58928" y="45339"/>
                    <a:pt x="58928" y="28067"/>
                  </a:cubicBezTo>
                  <a:cubicBezTo>
                    <a:pt x="58928" y="12192"/>
                    <a:pt x="45212" y="0"/>
                    <a:pt x="29464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84831" y="12821"/>
            <a:ext cx="24485633" cy="13773143"/>
          </a:xfrm>
          <a:custGeom>
            <a:avLst/>
            <a:gdLst/>
            <a:ahLst/>
            <a:cxnLst/>
            <a:rect r="r" b="b" t="t" l="l"/>
            <a:pathLst>
              <a:path h="13773143" w="24485633">
                <a:moveTo>
                  <a:pt x="0" y="0"/>
                </a:moveTo>
                <a:lnTo>
                  <a:pt x="24485633" y="0"/>
                </a:lnTo>
                <a:lnTo>
                  <a:pt x="24485633" y="13773142"/>
                </a:lnTo>
                <a:lnTo>
                  <a:pt x="0" y="1377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980" y="2311050"/>
            <a:ext cx="9139224" cy="70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  <a:r>
              <a:rPr lang="en-US" sz="4801" spc="4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9980" y="1694637"/>
            <a:ext cx="8646471" cy="253102"/>
            <a:chOff x="0" y="0"/>
            <a:chExt cx="5314632" cy="1555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3579" y="3435249"/>
            <a:ext cx="16240841" cy="692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Question: Print Numbers</a:t>
            </a:r>
          </a:p>
          <a:p>
            <a:pPr algn="l">
              <a:lnSpc>
                <a:spcPts val="4909"/>
              </a:lnSpc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the user to enter a number n.</a:t>
            </a:r>
          </a:p>
          <a:p>
            <a:pPr algn="l" marL="890699" indent="-445350" lvl="1">
              <a:lnSpc>
                <a:spcPts val="4909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 all numbers from 1 to n using a for loop.</a:t>
            </a:r>
          </a:p>
          <a:p>
            <a:pPr algn="l">
              <a:lnSpc>
                <a:spcPts val="490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6099"/>
              </a:lnSpc>
            </a:pPr>
          </a:p>
          <a:p>
            <a:pPr algn="l">
              <a:lnSpc>
                <a:spcPts val="3531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50927" y="0"/>
            <a:ext cx="26656823" cy="14994435"/>
          </a:xfrm>
          <a:custGeom>
            <a:avLst/>
            <a:gdLst/>
            <a:ahLst/>
            <a:cxnLst/>
            <a:rect r="r" b="b" t="t" l="l"/>
            <a:pathLst>
              <a:path h="14994435" w="26656823">
                <a:moveTo>
                  <a:pt x="0" y="0"/>
                </a:moveTo>
                <a:lnTo>
                  <a:pt x="26656823" y="0"/>
                </a:lnTo>
                <a:lnTo>
                  <a:pt x="26656823" y="14994435"/>
                </a:lnTo>
                <a:lnTo>
                  <a:pt x="0" y="1499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0547" y="368060"/>
            <a:ext cx="5790792" cy="98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17"/>
              </a:lnSpc>
            </a:pPr>
            <a:r>
              <a:rPr lang="en-US" b="true" sz="6501" spc="6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Nested Loop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915" y="1974842"/>
            <a:ext cx="17546434" cy="373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nested loop is a loop inside another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outer loop runs once for each iteration of the inner loop.</a:t>
            </a:r>
          </a:p>
          <a:p>
            <a:pPr algn="l">
              <a:lnSpc>
                <a:spcPts val="4234"/>
              </a:lnSpc>
            </a:pPr>
          </a:p>
          <a:p>
            <a:pPr algn="l" marL="768248" indent="-384124" lvl="1">
              <a:lnSpc>
                <a:spcPts val="4234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It’s useful when you need to perform repeated actions within repeated actions, like printing tables, patterns, or working with 2D data.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1915" y="6115545"/>
            <a:ext cx="18023669" cy="38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143" indent="-394572" lvl="1">
              <a:lnSpc>
                <a:spcPts val="4349"/>
              </a:lnSpc>
              <a:buFont typeface="Arial"/>
              <a:buChar char="•"/>
            </a:pPr>
            <a:r>
              <a:rPr lang="en-US" sz="3655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Syntax :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for outer_variable in outer_sequence: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for inner_v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ariable in inner_sequence:</a:t>
            </a:r>
          </a:p>
          <a:p>
            <a:pPr algn="l">
              <a:lnSpc>
                <a:spcPts val="4349"/>
              </a:lnSpc>
            </a:pP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3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# block of code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78" y="0"/>
            <a:ext cx="18656610" cy="10299802"/>
          </a:xfrm>
          <a:custGeom>
            <a:avLst/>
            <a:gdLst/>
            <a:ahLst/>
            <a:cxnLst/>
            <a:rect r="r" b="b" t="t" l="l"/>
            <a:pathLst>
              <a:path h="10299802" w="18656610">
                <a:moveTo>
                  <a:pt x="0" y="0"/>
                </a:moveTo>
                <a:lnTo>
                  <a:pt x="18656610" y="0"/>
                </a:lnTo>
                <a:lnTo>
                  <a:pt x="18656610" y="10299802"/>
                </a:lnTo>
                <a:lnTo>
                  <a:pt x="0" y="10299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" r="0" b="-163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9194" y="3571737"/>
            <a:ext cx="13095215" cy="214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8"/>
              </a:lnSpc>
            </a:pPr>
            <a:r>
              <a:rPr lang="en-US" b="true" sz="6350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Syntax, Comments,  and Indentation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65709" y="1839540"/>
            <a:ext cx="12860139" cy="273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</a:p>
          <a:p>
            <a:pPr algn="l">
              <a:lnSpc>
                <a:spcPts val="7208"/>
              </a:lnSpc>
            </a:pPr>
            <a:r>
              <a:rPr lang="en-US" b="true" sz="60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 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0" y="-762"/>
            <a:ext cx="18288000" cy="10287762"/>
          </a:xfrm>
          <a:custGeom>
            <a:avLst/>
            <a:gdLst/>
            <a:ahLst/>
            <a:cxnLst/>
            <a:rect r="r" b="b" t="t" l="l"/>
            <a:pathLst>
              <a:path h="10287762" w="18288000">
                <a:moveTo>
                  <a:pt x="0" y="0"/>
                </a:moveTo>
                <a:lnTo>
                  <a:pt x="18288000" y="0"/>
                </a:lnTo>
                <a:lnTo>
                  <a:pt x="18288000" y="10287762"/>
                </a:lnTo>
                <a:lnTo>
                  <a:pt x="0" y="10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-10616" r="-10669" b="-1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2295" y="3115612"/>
            <a:ext cx="8954881" cy="306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5"/>
              </a:lnSpc>
            </a:pPr>
            <a:r>
              <a:rPr lang="en-US" sz="1023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!!</a:t>
            </a:r>
          </a:p>
          <a:p>
            <a:pPr algn="l">
              <a:lnSpc>
                <a:spcPts val="1217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730157" y="0"/>
            <a:ext cx="23030959" cy="12954890"/>
          </a:xfrm>
          <a:custGeom>
            <a:avLst/>
            <a:gdLst/>
            <a:ahLst/>
            <a:cxnLst/>
            <a:rect r="r" b="b" t="t" l="l"/>
            <a:pathLst>
              <a:path h="12954890" w="23030959">
                <a:moveTo>
                  <a:pt x="0" y="0"/>
                </a:moveTo>
                <a:lnTo>
                  <a:pt x="23030959" y="0"/>
                </a:lnTo>
                <a:lnTo>
                  <a:pt x="23030959" y="12954890"/>
                </a:lnTo>
                <a:lnTo>
                  <a:pt x="0" y="1295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4355" y="2683382"/>
            <a:ext cx="15392808" cy="598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592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Python Syntax?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In Python, we don’t need semicolons (;) like in C++ or Java. One line = one statement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Print Statements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simple print() statement outputs text in the terminal.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</a:t>
            </a: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Hello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Placing two print() statements on the same line causes a syntax error.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  <a:r>
              <a:rPr lang="en-US" sz="27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print("Hello") print("World") # SyntaxError: invalid syntax </a:t>
            </a:r>
          </a:p>
          <a:p>
            <a:pPr algn="l">
              <a:lnSpc>
                <a:spcPts val="3323"/>
              </a:lnSpc>
            </a:pPr>
          </a:p>
          <a:p>
            <a:pPr algn="l">
              <a:lnSpc>
                <a:spcPts val="332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28286892" cy="15911347"/>
          </a:xfrm>
          <a:custGeom>
            <a:avLst/>
            <a:gdLst/>
            <a:ahLst/>
            <a:cxnLst/>
            <a:rect r="r" b="b" t="t" l="l"/>
            <a:pathLst>
              <a:path h="15911347" w="28286892">
                <a:moveTo>
                  <a:pt x="0" y="0"/>
                </a:moveTo>
                <a:lnTo>
                  <a:pt x="28286892" y="0"/>
                </a:lnTo>
                <a:lnTo>
                  <a:pt x="28286892" y="15911347"/>
                </a:lnTo>
                <a:lnTo>
                  <a:pt x="0" y="1591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6898" y="2244304"/>
            <a:ext cx="17853904" cy="73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6"/>
              </a:lnSpc>
            </a:pPr>
            <a:r>
              <a:rPr lang="en-US" sz="6189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What are Comments?</a:t>
            </a:r>
          </a:p>
          <a:p>
            <a:pPr algn="l">
              <a:lnSpc>
                <a:spcPts val="7366"/>
              </a:lnSpc>
            </a:pP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to write notes in code to explain what it does.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Ignored by Python → Not executed.</a:t>
            </a:r>
          </a:p>
          <a:p>
            <a:pPr algn="l" marL="1336403" indent="-668202" lvl="1">
              <a:lnSpc>
                <a:spcPts val="7366"/>
              </a:lnSpc>
              <a:buFont typeface="Arial"/>
              <a:buChar char="•"/>
            </a:pPr>
            <a:r>
              <a:rPr lang="en-US" sz="61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with # (hash symbol).</a:t>
            </a:r>
          </a:p>
          <a:p>
            <a:pPr algn="l">
              <a:lnSpc>
                <a:spcPts val="7366"/>
              </a:lnSpc>
            </a:pPr>
          </a:p>
          <a:p>
            <a:pPr algn="l">
              <a:lnSpc>
                <a:spcPts val="736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802" y="0"/>
            <a:ext cx="26280388" cy="14782691"/>
          </a:xfrm>
          <a:custGeom>
            <a:avLst/>
            <a:gdLst/>
            <a:ahLst/>
            <a:cxnLst/>
            <a:rect r="r" b="b" t="t" l="l"/>
            <a:pathLst>
              <a:path h="14782691" w="26280388">
                <a:moveTo>
                  <a:pt x="0" y="0"/>
                </a:moveTo>
                <a:lnTo>
                  <a:pt x="26280387" y="0"/>
                </a:lnTo>
                <a:lnTo>
                  <a:pt x="26280387" y="14782691"/>
                </a:lnTo>
                <a:lnTo>
                  <a:pt x="0" y="1478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6831" y="511423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348" y="511423"/>
            <a:ext cx="17507652" cy="96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75" b="true">
                <a:solidFill>
                  <a:srgbClr val="FFA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Indentation in Python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Indentation is crucial for defining </a:t>
            </a:r>
            <a:r>
              <a:rPr lang="en-US" sz="35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blocks</a:t>
            </a: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(e.g., in if statements).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print(name) # Correctly indented; 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Output: Radha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Common Error: Missing or incorrect indentation. Example: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= "Radha"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name == "Radha": </a:t>
            </a: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print(name)      # IndentationError: expected an indented block</a:t>
            </a:r>
          </a:p>
          <a:p>
            <a:pPr algn="l">
              <a:lnSpc>
                <a:spcPts val="4254"/>
              </a:lnSpc>
            </a:pPr>
          </a:p>
          <a:p>
            <a:pPr algn="l">
              <a:lnSpc>
                <a:spcPts val="4254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C++/Java, we use {} for blocks. In Python, indentation defines blocks.</a:t>
            </a:r>
          </a:p>
          <a:p>
            <a:pPr algn="l">
              <a:lnSpc>
                <a:spcPts val="42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6981"/>
          </a:xfrm>
          <a:custGeom>
            <a:avLst/>
            <a:gdLst/>
            <a:ahLst/>
            <a:cxnLst/>
            <a:rect r="r" b="b" t="t" l="l"/>
            <a:pathLst>
              <a:path h="10286981" w="18288000">
                <a:moveTo>
                  <a:pt x="0" y="0"/>
                </a:moveTo>
                <a:lnTo>
                  <a:pt x="18288000" y="0"/>
                </a:lnTo>
                <a:lnTo>
                  <a:pt x="18288000" y="10286981"/>
                </a:lnTo>
                <a:lnTo>
                  <a:pt x="0" y="10286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05114" y="2372555"/>
            <a:ext cx="10299449" cy="301489"/>
            <a:chOff x="0" y="0"/>
            <a:chExt cx="5314632" cy="15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5187696" cy="28575"/>
            </a:xfrm>
            <a:custGeom>
              <a:avLst/>
              <a:gdLst/>
              <a:ahLst/>
              <a:cxnLst/>
              <a:rect r="r" b="b" t="t" l="l"/>
              <a:pathLst>
                <a:path h="28575" w="5187696">
                  <a:moveTo>
                    <a:pt x="0" y="28575"/>
                  </a:moveTo>
                  <a:lnTo>
                    <a:pt x="5187696" y="28575"/>
                  </a:lnTo>
                  <a:lnTo>
                    <a:pt x="51876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5114" y="2928772"/>
            <a:ext cx="12263878" cy="272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56"/>
              </a:lnSpc>
            </a:pPr>
            <a:r>
              <a:rPr lang="en-US" b="true" sz="9145" spc="9">
                <a:solidFill>
                  <a:srgbClr val="FFAB4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Variables and Data Types in Python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2" y="313262"/>
            <a:ext cx="2237371" cy="1037115"/>
          </a:xfrm>
          <a:custGeom>
            <a:avLst/>
            <a:gdLst/>
            <a:ahLst/>
            <a:cxnLst/>
            <a:rect r="r" b="b" t="t" l="l"/>
            <a:pathLst>
              <a:path h="1037115" w="2237371">
                <a:moveTo>
                  <a:pt x="0" y="0"/>
                </a:moveTo>
                <a:lnTo>
                  <a:pt x="2237371" y="0"/>
                </a:lnTo>
                <a:lnTo>
                  <a:pt x="2237371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DAGYKR_3Vas</dc:identifier>
  <dcterms:modified xsi:type="dcterms:W3CDTF">2011-08-01T06:04:30Z</dcterms:modified>
  <cp:revision>1</cp:revision>
  <dc:title>Python SIG</dc:title>
</cp:coreProperties>
</file>